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56" r:id="rId2"/>
    <p:sldId id="257" r:id="rId3"/>
    <p:sldId id="267" r:id="rId4"/>
    <p:sldId id="268" r:id="rId5"/>
    <p:sldId id="260" r:id="rId6"/>
    <p:sldId id="262" r:id="rId7"/>
    <p:sldId id="266" r:id="rId8"/>
    <p:sldId id="264" r:id="rId9"/>
    <p:sldId id="263" r:id="rId10"/>
    <p:sldId id="261" r:id="rId11"/>
  </p:sldIdLst>
  <p:sldSz cx="12192000" cy="6858000"/>
  <p:notesSz cx="6858000" cy="9144000"/>
  <p:defaultTextStyle>
    <a:defPPr>
      <a:defRPr lang="bg-B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64606" autoAdjust="0"/>
  </p:normalViewPr>
  <p:slideViewPr>
    <p:cSldViewPr snapToGrid="0">
      <p:cViewPr varScale="1">
        <p:scale>
          <a:sx n="57" d="100"/>
          <a:sy n="57" d="100"/>
        </p:scale>
        <p:origin x="165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горния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Контейнер за 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255DD2-5751-4927-8C66-F85EF0772B78}" type="datetimeFigureOut">
              <a:rPr lang="bg-BG" smtClean="0"/>
              <a:t>19.05.2023</a:t>
            </a:fld>
            <a:endParaRPr lang="bg-BG"/>
          </a:p>
        </p:txBody>
      </p:sp>
      <p:sp>
        <p:nvSpPr>
          <p:cNvPr id="4" name="Контейнер за изображение на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bg-BG"/>
          </a:p>
        </p:txBody>
      </p:sp>
      <p:sp>
        <p:nvSpPr>
          <p:cNvPr id="5" name="Контейнер за бележ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</a:p>
        </p:txBody>
      </p:sp>
      <p:sp>
        <p:nvSpPr>
          <p:cNvPr id="6" name="Контейнер за долния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7" name="Контейнер за номер на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4AD828-BD92-49EA-9217-C933EB042171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9046641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Аз съм …….</a:t>
            </a:r>
          </a:p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Темата на моя дипломен проект …</a:t>
            </a:r>
          </a:p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Заданието предполага, че трябва да се създаде конкретен функционален модул, който е заедно с още два други модула формира  един общ софтуерен проект. Разработчиците на отделните модули формираме общ екип. Екипът ни съвместно определяше стратегията на разработка и съгласуваше функционалното взаимодействие на отделните модули.  Като платформа за разработка екипът ни избра езика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Python.</a:t>
            </a:r>
            <a:endParaRPr lang="bg-BG" dirty="0"/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4AD828-BD92-49EA-9217-C933EB042171}" type="slidenum">
              <a:rPr lang="bg-BG" smtClean="0"/>
              <a:t>1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3713894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Благодаря за вниманието!</a:t>
            </a:r>
          </a:p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Ако имате въпроси – готова съм да отговоря.</a:t>
            </a:r>
            <a:endParaRPr lang="bg-BG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4AD828-BD92-49EA-9217-C933EB042171}" type="slidenum">
              <a:rPr lang="bg-BG" smtClean="0"/>
              <a:t>10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7869508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Работа в екип не е непозната територия за нас – изучавали сме поне две дисциплини - „</a:t>
            </a:r>
            <a:r>
              <a:rPr lang="bg-BG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Разаботка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на софтуер“ и „Софтуерно </a:t>
            </a:r>
            <a:r>
              <a:rPr lang="bg-BG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инжинерство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“, в които основният фокус е върху работата в екип.  По принцип, рядко в практиката има значим софтуерен проект, който да се разработва от един единствен програмист.</a:t>
            </a:r>
            <a:endParaRPr lang="bg-BG" dirty="0"/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4AD828-BD92-49EA-9217-C933EB042171}" type="slidenum">
              <a:rPr lang="bg-BG" smtClean="0"/>
              <a:t>2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8205541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Проблемът, който аз трябваше да реша беше в това, да съчетая в едно </a:t>
            </a:r>
            <a:r>
              <a:rPr lang="bg-BG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прложение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две различни по характер задачи: работа с ОС и комуникация със сървър.</a:t>
            </a:r>
          </a:p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От една страна да направя клиент(като функционалност)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който да се свързва автоматично със сървъра при необходимост от качва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не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 файлове, които подлежат на архивиране. Другата половина от проекта е работа с Операционната система, по конкретно, с файловата система на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Windows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bg-BG" dirty="0"/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4AD828-BD92-49EA-9217-C933EB042171}" type="slidenum">
              <a:rPr lang="bg-BG" smtClean="0"/>
              <a:t>3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7246239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Разработката (функционалният модул) има три функционални блока: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Четене на конфигурационни данни – данните са зададени като записи в конфигурационен файл от конфигурационния модул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Преглед на зададената папка или папки за нови или променени файлове.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Свързване със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FTP 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сървър и качване (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upload) 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 файлове. </a:t>
            </a:r>
            <a:endParaRPr lang="ru-RU" dirty="0"/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4AD828-BD92-49EA-9217-C933EB042171}" type="slidenum">
              <a:rPr lang="bg-BG" smtClean="0"/>
              <a:t>4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0387548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 стартиране на приложението първата задача е да се зареди зададената предварително конфигурация. Данните за нея се съхраняват в локалната папка като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ini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файл. Използвам библиотеката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configparser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за да прочета данните и да установя стойностите на използваните в приложението параметри – например, работна папка, тип на наблюдаваните файлове и др.</a:t>
            </a:r>
          </a:p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Записите в конфигурационния файл са зададени от конфигурационния модул.</a:t>
            </a:r>
            <a:endParaRPr lang="bg-BG" dirty="0"/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4AD828-BD92-49EA-9217-C933EB042171}" type="slidenum">
              <a:rPr lang="bg-BG" smtClean="0"/>
              <a:t>5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6285417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Следващата важна задача е да проверим  зададената папка (или папки) дали има  нови или променени файлове. Използвам библиотеките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OS 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glob. 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Възможностите са много, но библиотеката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glob 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чрез функцията си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glob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позволява директно да получим списък от имена на файлове със зададено </a:t>
            </a:r>
            <a:r>
              <a:rPr lang="bg-BG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раширение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записани в дадена папка и/или нейните подпапки.</a:t>
            </a:r>
          </a:p>
          <a:p>
            <a:endParaRPr lang="bg-BG" dirty="0"/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4AD828-BD92-49EA-9217-C933EB042171}" type="slidenum">
              <a:rPr lang="bg-BG" smtClean="0"/>
              <a:t>6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2764291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Ако са открити файлове, които трябва да бъдат архивирани, приложението трябва за се свърже със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FTP 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сървър и да ги качи (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upload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-не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Налагаше се да изградя собствен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FTP 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клиент , </a:t>
            </a:r>
            <a:r>
              <a:rPr lang="bg-BG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т.к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исках да го стартирам и ползвам в програмен режим. За целта използвах библиотеката </a:t>
            </a:r>
            <a:r>
              <a:rPr lang="bg-BG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ftplib</a:t>
            </a:r>
            <a:endParaRPr lang="bg-BG" dirty="0"/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4AD828-BD92-49EA-9217-C933EB042171}" type="slidenum">
              <a:rPr lang="bg-BG" smtClean="0"/>
              <a:t>7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2262884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наши дни трудно ще намерим човек, който не използва компютър. А всеки, който е ползвал компютър знае колко файлове и папки създаваме или използваме в процеса на работа и колко болезнено е ако изгубим даже и част от, понякога, доста чувствителната информация в тях. Има редица средства и методи за създаване на архивни(резервни копия) и тяхното съхраняване, но процеса рядко е автоматизиран и детайлизиран. Т.е. изисква се или намеса на оператор, или се съхраняват твърде много ненужни файлове, или се налага да се извърши сложно и „чупливо“ настройване. </a:t>
            </a:r>
            <a:endParaRPr lang="bg-BG" dirty="0"/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4AD828-BD92-49EA-9217-C933EB042171}" type="slidenum">
              <a:rPr lang="bg-BG" smtClean="0"/>
              <a:t>8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4295731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Ние реализирахме една надеждна, лека и  удобна за работа система. Естествено, има редица посоки, в които нашият проект би могъл да се развие и </a:t>
            </a:r>
            <a:r>
              <a:rPr lang="bg-BG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усъвршенства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но даже в сегашния си първоначален вид би могъл да се използва в практиката – например в офиси, на лични компютри, а защо не и в администрацията на училището. </a:t>
            </a:r>
          </a:p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Но истинското предизвикателство на това задание за дипломен проект беше неговата </a:t>
            </a:r>
            <a:r>
              <a:rPr lang="bg-BG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оргиналност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 Има редица приложения които реализират една или няколко от заложените </a:t>
            </a:r>
            <a:r>
              <a:rPr lang="bg-BG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функци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но </a:t>
            </a:r>
            <a:r>
              <a:rPr lang="bg-BG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предлженото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решение е уникално, няма пряк аналог.</a:t>
            </a:r>
            <a:endParaRPr lang="bg-BG" dirty="0"/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4AD828-BD92-49EA-9217-C933EB042171}" type="slidenum">
              <a:rPr lang="bg-BG" smtClean="0"/>
              <a:t>9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3708762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Заглавен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bg-BG"/>
              <a:t>Щракнете за редакция стил подзагл. обр.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292C4-3C06-4E9D-B419-9BA580C2F0F1}" type="datetimeFigureOut">
              <a:rPr lang="bg-BG" smtClean="0"/>
              <a:t>19.05.2023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CFDC1-5D88-41D3-9146-B6D1183462CE}" type="slidenum">
              <a:rPr lang="bg-BG" smtClean="0"/>
              <a:t>‹#›</a:t>
            </a:fld>
            <a:endParaRPr lang="bg-BG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17107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 картина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bg-BG"/>
              <a:t>Щракнете върху иконата, за да добавите картина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292C4-3C06-4E9D-B419-9BA580C2F0F1}" type="datetimeFigureOut">
              <a:rPr lang="bg-BG" smtClean="0"/>
              <a:t>19.05.2023</a:t>
            </a:fld>
            <a:endParaRPr lang="bg-B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CFDC1-5D88-41D3-9146-B6D1183462CE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5926966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лавие и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292C4-3C06-4E9D-B419-9BA580C2F0F1}" type="datetimeFigureOut">
              <a:rPr lang="bg-BG" smtClean="0"/>
              <a:t>19.05.2023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CFDC1-5D88-41D3-9146-B6D1183462CE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0739060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292C4-3C06-4E9D-B419-9BA580C2F0F1}" type="datetimeFigureOut">
              <a:rPr lang="bg-BG" smtClean="0"/>
              <a:t>19.05.2023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CFDC1-5D88-41D3-9146-B6D1183462CE}" type="slidenum">
              <a:rPr lang="bg-BG" smtClean="0"/>
              <a:t>‹#›</a:t>
            </a:fld>
            <a:endParaRPr lang="bg-BG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530076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ичка с им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292C4-3C06-4E9D-B419-9BA580C2F0F1}" type="datetimeFigureOut">
              <a:rPr lang="bg-BG" smtClean="0"/>
              <a:t>19.05.2023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CFDC1-5D88-41D3-9146-B6D1183462CE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2712670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ичка с име на цита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292C4-3C06-4E9D-B419-9BA580C2F0F1}" type="datetimeFigureOut">
              <a:rPr lang="bg-BG" smtClean="0"/>
              <a:t>19.05.2023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CFDC1-5D88-41D3-9146-B6D1183462CE}" type="slidenum">
              <a:rPr lang="bg-BG" smtClean="0"/>
              <a:t>‹#›</a:t>
            </a:fld>
            <a:endParaRPr lang="bg-BG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489132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или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292C4-3C06-4E9D-B419-9BA580C2F0F1}" type="datetimeFigureOut">
              <a:rPr lang="bg-BG" smtClean="0"/>
              <a:t>19.05.2023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CFDC1-5D88-41D3-9146-B6D1183462CE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7386943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лавие и вертикален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292C4-3C06-4E9D-B419-9BA580C2F0F1}" type="datetimeFigureOut">
              <a:rPr lang="bg-BG" smtClean="0"/>
              <a:t>19.05.2023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CFDC1-5D88-41D3-9146-B6D1183462CE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9436785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но заглавие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292C4-3C06-4E9D-B419-9BA580C2F0F1}" type="datetimeFigureOut">
              <a:rPr lang="bg-BG" smtClean="0"/>
              <a:t>19.05.2023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CFDC1-5D88-41D3-9146-B6D1183462CE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1799579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лавие и съдърж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292C4-3C06-4E9D-B419-9BA580C2F0F1}" type="datetimeFigureOut">
              <a:rPr lang="bg-BG" smtClean="0"/>
              <a:t>19.05.2023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CFDC1-5D88-41D3-9146-B6D1183462CE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222644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лавка на секц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292C4-3C06-4E9D-B419-9BA580C2F0F1}" type="datetimeFigureOut">
              <a:rPr lang="bg-BG" smtClean="0"/>
              <a:t>19.05.2023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CFDC1-5D88-41D3-9146-B6D1183462CE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5640819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е съдържа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292C4-3C06-4E9D-B419-9BA580C2F0F1}" type="datetimeFigureOut">
              <a:rPr lang="bg-BG" smtClean="0"/>
              <a:t>19.05.2023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CFDC1-5D88-41D3-9146-B6D1183462CE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1513583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292C4-3C06-4E9D-B419-9BA580C2F0F1}" type="datetimeFigureOut">
              <a:rPr lang="bg-BG" smtClean="0"/>
              <a:t>19.05.2023</a:t>
            </a:fld>
            <a:endParaRPr lang="bg-B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CFDC1-5D88-41D3-9146-B6D1183462CE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370866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Само заглав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292C4-3C06-4E9D-B419-9BA580C2F0F1}" type="datetimeFigureOut">
              <a:rPr lang="bg-BG" smtClean="0"/>
              <a:t>19.05.2023</a:t>
            </a:fld>
            <a:endParaRPr lang="bg-B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CFDC1-5D88-41D3-9146-B6D1183462CE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3022051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разе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292C4-3C06-4E9D-B419-9BA580C2F0F1}" type="datetimeFigureOut">
              <a:rPr lang="bg-BG" smtClean="0"/>
              <a:t>19.05.2023</a:t>
            </a:fld>
            <a:endParaRPr lang="bg-B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CFDC1-5D88-41D3-9146-B6D1183462CE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6416874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Съдържание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292C4-3C06-4E9D-B419-9BA580C2F0F1}" type="datetimeFigureOut">
              <a:rPr lang="bg-BG" smtClean="0"/>
              <a:t>19.05.2023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CFDC1-5D88-41D3-9146-B6D1183462CE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0121719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Картина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bg-BG"/>
              <a:t>Щракнете върху иконата, за да добавите картина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/>
              <a:t>Щракнете, за да редактирате стиловете на текста в образеца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7292C4-3C06-4E9D-B419-9BA580C2F0F1}" type="datetimeFigureOut">
              <a:rPr lang="bg-BG" smtClean="0"/>
              <a:t>19.05.2023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CFDC1-5D88-41D3-9146-B6D1183462CE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2396037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bg-BG"/>
              <a:t>Редакт. стил загл. образец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bg-BG"/>
              <a:t>Щракнете, за да редактирате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0E7292C4-3C06-4E9D-B419-9BA580C2F0F1}" type="datetimeFigureOut">
              <a:rPr lang="bg-BG" smtClean="0"/>
              <a:t>19.05.2023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2FFCFDC1-5D88-41D3-9146-B6D1183462CE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4953949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3" name="Подзаглавие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bg-BG"/>
          </a:p>
        </p:txBody>
      </p:sp>
      <p:pic>
        <p:nvPicPr>
          <p:cNvPr id="4" name="Картина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6" y="5799"/>
            <a:ext cx="12174767" cy="6846401"/>
          </a:xfrm>
          <a:prstGeom prst="rect">
            <a:avLst/>
          </a:prstGeom>
        </p:spPr>
      </p:pic>
      <p:sp>
        <p:nvSpPr>
          <p:cNvPr id="8" name="Текстово поле 7">
            <a:extLst>
              <a:ext uri="{FF2B5EF4-FFF2-40B4-BE49-F238E27FC236}">
                <a16:creationId xmlns="" xmlns:a16="http://schemas.microsoft.com/office/drawing/2014/main" id="{52B66409-803E-D561-DC77-FCD69E182E67}"/>
              </a:ext>
            </a:extLst>
          </p:cNvPr>
          <p:cNvSpPr txBox="1"/>
          <p:nvPr/>
        </p:nvSpPr>
        <p:spPr>
          <a:xfrm>
            <a:off x="307422" y="5948771"/>
            <a:ext cx="5114544" cy="646331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95000"/>
                </a:schemeClr>
              </a:gs>
              <a:gs pos="100000">
                <a:schemeClr val="tx1">
                  <a:lumMod val="65000"/>
                  <a:alpha val="17000"/>
                </a:schemeClr>
              </a:gs>
            </a:gsLst>
            <a:path path="rect">
              <a:fillToRect l="50000" t="50000" r="50000" b="50000"/>
            </a:path>
            <a:tileRect/>
          </a:gradFill>
          <a:ln>
            <a:noFill/>
          </a:ln>
          <a:effectLst>
            <a:glow rad="114300">
              <a:schemeClr val="tx1">
                <a:lumMod val="6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/>
          <a:p>
            <a:pPr algn="r"/>
            <a:r>
              <a:rPr lang="bg-BG" sz="3600" dirty="0">
                <a:solidFill>
                  <a:schemeClr val="accent1">
                    <a:lumMod val="75000"/>
                  </a:schemeClr>
                </a:solidFill>
              </a:rPr>
              <a:t>Александра Донина</a:t>
            </a:r>
          </a:p>
        </p:txBody>
      </p:sp>
      <p:sp>
        <p:nvSpPr>
          <p:cNvPr id="9" name="Текстово поле 8"/>
          <p:cNvSpPr txBox="1"/>
          <p:nvPr/>
        </p:nvSpPr>
        <p:spPr>
          <a:xfrm>
            <a:off x="307422" y="407799"/>
            <a:ext cx="11711731" cy="1754326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75000"/>
                  <a:alpha val="0"/>
                </a:schemeClr>
              </a:gs>
              <a:gs pos="48000">
                <a:schemeClr val="accent1">
                  <a:lumMod val="75000"/>
                  <a:alpha val="51000"/>
                </a:schemeClr>
              </a:gs>
              <a:gs pos="100000">
                <a:schemeClr val="accent5">
                  <a:lumMod val="100000"/>
                  <a:alpha val="0"/>
                </a:schemeClr>
              </a:gs>
            </a:gsLst>
            <a:path path="circle">
              <a:fillToRect l="50000" t="-80000" r="50000" b="180000"/>
            </a:path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bg-BG" sz="2400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Тема: </a:t>
            </a:r>
          </a:p>
          <a:p>
            <a:pPr lvl="1" algn="just"/>
            <a:r>
              <a:rPr lang="ru-RU" sz="2800" i="1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Разработване</a:t>
            </a:r>
            <a:r>
              <a:rPr lang="ru-RU" sz="2800" i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на </a:t>
            </a:r>
            <a:r>
              <a:rPr lang="ru-RU" sz="2800" i="1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клиентски</a:t>
            </a:r>
            <a:r>
              <a:rPr lang="ru-RU" sz="2800" i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ru-RU" sz="2800" i="1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модул</a:t>
            </a:r>
            <a:r>
              <a:rPr lang="ru-RU" sz="2800" i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– част от система за автоматично </a:t>
            </a:r>
            <a:r>
              <a:rPr lang="ru-RU" sz="2800" i="1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архивиране</a:t>
            </a:r>
            <a:r>
              <a:rPr lang="ru-RU" sz="2800" i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на информация (</a:t>
            </a:r>
            <a:r>
              <a:rPr lang="ru-RU" sz="2800" i="1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файлове</a:t>
            </a:r>
            <a:r>
              <a:rPr lang="ru-RU" sz="2800" i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) от работни станции на отдалечен </a:t>
            </a:r>
            <a:r>
              <a:rPr lang="ru-RU" sz="2800" i="1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сървър</a:t>
            </a:r>
            <a:r>
              <a:rPr lang="ru-RU" sz="2800" i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за </a:t>
            </a:r>
            <a:r>
              <a:rPr lang="ru-RU" sz="2800" i="1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съхранение</a:t>
            </a:r>
            <a:r>
              <a:rPr lang="ru-RU" sz="2800" i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на информация</a:t>
            </a:r>
            <a:endParaRPr lang="bg-BG" sz="28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60000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3" name="Подзаглавие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bg-BG"/>
          </a:p>
        </p:txBody>
      </p:sp>
      <p:pic>
        <p:nvPicPr>
          <p:cNvPr id="4" name="Картина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6" y="5799"/>
            <a:ext cx="12174767" cy="6846401"/>
          </a:xfrm>
          <a:prstGeom prst="rect">
            <a:avLst/>
          </a:prstGeom>
        </p:spPr>
      </p:pic>
      <p:sp>
        <p:nvSpPr>
          <p:cNvPr id="9" name="Текстово поле 8"/>
          <p:cNvSpPr txBox="1"/>
          <p:nvPr/>
        </p:nvSpPr>
        <p:spPr>
          <a:xfrm>
            <a:off x="219403" y="5613814"/>
            <a:ext cx="7741258" cy="707886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75000"/>
                  <a:alpha val="0"/>
                </a:schemeClr>
              </a:gs>
              <a:gs pos="48000">
                <a:schemeClr val="accent1">
                  <a:lumMod val="75000"/>
                  <a:alpha val="51000"/>
                </a:schemeClr>
              </a:gs>
              <a:gs pos="100000">
                <a:schemeClr val="accent5">
                  <a:lumMod val="100000"/>
                  <a:alpha val="0"/>
                </a:schemeClr>
              </a:gs>
            </a:gsLst>
            <a:path path="circle">
              <a:fillToRect l="50000" t="-80000" r="50000" b="180000"/>
            </a:path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bg-BG" sz="4000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Благодаря за вниманието!</a:t>
            </a:r>
          </a:p>
        </p:txBody>
      </p:sp>
    </p:spTree>
    <p:extLst>
      <p:ext uri="{BB962C8B-B14F-4D97-AF65-F5344CB8AC3E}">
        <p14:creationId xmlns:p14="http://schemas.microsoft.com/office/powerpoint/2010/main" val="17500611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Картина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755" y="340822"/>
            <a:ext cx="8698805" cy="4893079"/>
          </a:xfrm>
          <a:prstGeom prst="rect">
            <a:avLst/>
          </a:prstGeom>
          <a:effectLst>
            <a:outerShdw blurRad="114300" dist="114300" dir="13500000" algn="br" rotWithShape="0">
              <a:prstClr val="black">
                <a:alpha val="40000"/>
              </a:prstClr>
            </a:outerShdw>
          </a:effectLst>
          <a:scene3d>
            <a:camera prst="perspectiveContrastingRightFacing"/>
            <a:lightRig rig="threePt" dir="t"/>
          </a:scene3d>
        </p:spPr>
      </p:pic>
      <p:pic>
        <p:nvPicPr>
          <p:cNvPr id="2" name="Картина 1">
            <a:extLst>
              <a:ext uri="{FF2B5EF4-FFF2-40B4-BE49-F238E27FC236}">
                <a16:creationId xmlns="" xmlns:a16="http://schemas.microsoft.com/office/drawing/2014/main" id="{CB29FF1B-A30C-52D2-935D-CF82286A71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9650" y="2407023"/>
            <a:ext cx="6284819" cy="3598769"/>
          </a:xfrm>
          <a:prstGeom prst="rect">
            <a:avLst/>
          </a:prstGeom>
          <a:effectLst>
            <a:outerShdw blurRad="114300" dist="114300" dir="13500000" algn="br" rotWithShape="0">
              <a:prstClr val="black">
                <a:alpha val="40000"/>
              </a:prstClr>
            </a:outerShdw>
          </a:effectLst>
        </p:spPr>
      </p:pic>
      <p:sp>
        <p:nvSpPr>
          <p:cNvPr id="3" name="Текстово поле 2"/>
          <p:cNvSpPr txBox="1"/>
          <p:nvPr/>
        </p:nvSpPr>
        <p:spPr>
          <a:xfrm>
            <a:off x="8422059" y="496760"/>
            <a:ext cx="3195105" cy="58477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bg-BG" sz="3200" dirty="0"/>
              <a:t>Работа в екип </a:t>
            </a:r>
          </a:p>
        </p:txBody>
      </p:sp>
    </p:spTree>
    <p:extLst>
      <p:ext uri="{BB962C8B-B14F-4D97-AF65-F5344CB8AC3E}">
        <p14:creationId xmlns:p14="http://schemas.microsoft.com/office/powerpoint/2010/main" val="14786201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ово поле 2"/>
          <p:cNvSpPr txBox="1"/>
          <p:nvPr/>
        </p:nvSpPr>
        <p:spPr>
          <a:xfrm>
            <a:off x="8422059" y="496760"/>
            <a:ext cx="2138727" cy="58477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bg-BG" sz="3200" dirty="0" smtClean="0"/>
              <a:t>Задачата</a:t>
            </a:r>
            <a:endParaRPr lang="bg-BG" sz="3200" dirty="0"/>
          </a:p>
        </p:txBody>
      </p:sp>
      <p:pic>
        <p:nvPicPr>
          <p:cNvPr id="4" name="Картина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280" y="470645"/>
            <a:ext cx="5020236" cy="2823883"/>
          </a:xfrm>
          <a:prstGeom prst="rect">
            <a:avLst/>
          </a:prstGeom>
        </p:spPr>
      </p:pic>
      <p:pic>
        <p:nvPicPr>
          <p:cNvPr id="5" name="Картина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9859" y="3294528"/>
            <a:ext cx="5020236" cy="2823883"/>
          </a:xfrm>
          <a:prstGeom prst="rect">
            <a:avLst/>
          </a:prstGeom>
        </p:spPr>
      </p:pic>
      <p:pic>
        <p:nvPicPr>
          <p:cNvPr id="7" name="Картина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45858" y="2057400"/>
            <a:ext cx="3139316" cy="3133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7381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ово поле 2"/>
          <p:cNvSpPr txBox="1"/>
          <p:nvPr/>
        </p:nvSpPr>
        <p:spPr>
          <a:xfrm>
            <a:off x="8422059" y="496760"/>
            <a:ext cx="2539478" cy="58477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bg-BG" sz="3200" dirty="0"/>
              <a:t>Решението</a:t>
            </a:r>
          </a:p>
        </p:txBody>
      </p:sp>
      <p:pic>
        <p:nvPicPr>
          <p:cNvPr id="7" name="Картина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205566">
            <a:off x="4666696" y="2975802"/>
            <a:ext cx="3173438" cy="3043570"/>
          </a:xfrm>
          <a:prstGeom prst="rect">
            <a:avLst/>
          </a:prstGeom>
        </p:spPr>
      </p:pic>
      <p:pic>
        <p:nvPicPr>
          <p:cNvPr id="2" name="Картина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9859" y="459813"/>
            <a:ext cx="5140633" cy="6088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3516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Картина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Текстово поле 5"/>
          <p:cNvSpPr txBox="1"/>
          <p:nvPr/>
        </p:nvSpPr>
        <p:spPr>
          <a:xfrm>
            <a:off x="8368270" y="873278"/>
            <a:ext cx="3425938" cy="58477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bg-BG" sz="3200" dirty="0"/>
              <a:t>Инициализация</a:t>
            </a:r>
          </a:p>
        </p:txBody>
      </p:sp>
    </p:spTree>
    <p:extLst>
      <p:ext uri="{BB962C8B-B14F-4D97-AF65-F5344CB8AC3E}">
        <p14:creationId xmlns:p14="http://schemas.microsoft.com/office/powerpoint/2010/main" val="2743411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Картина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Текстово поле 4"/>
          <p:cNvSpPr txBox="1"/>
          <p:nvPr/>
        </p:nvSpPr>
        <p:spPr>
          <a:xfrm>
            <a:off x="9215434" y="980854"/>
            <a:ext cx="2241319" cy="58477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bg-BG" sz="3200" dirty="0"/>
              <a:t>Проверка</a:t>
            </a:r>
          </a:p>
        </p:txBody>
      </p:sp>
    </p:spTree>
    <p:extLst>
      <p:ext uri="{BB962C8B-B14F-4D97-AF65-F5344CB8AC3E}">
        <p14:creationId xmlns:p14="http://schemas.microsoft.com/office/powerpoint/2010/main" val="38756335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Картина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Текстово поле 4"/>
          <p:cNvSpPr txBox="1"/>
          <p:nvPr/>
        </p:nvSpPr>
        <p:spPr>
          <a:xfrm>
            <a:off x="9215434" y="980854"/>
            <a:ext cx="2271776" cy="58477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3200" dirty="0"/>
              <a:t>FTP </a:t>
            </a:r>
            <a:r>
              <a:rPr lang="bg-BG" sz="3200" dirty="0"/>
              <a:t>клиент</a:t>
            </a:r>
          </a:p>
        </p:txBody>
      </p:sp>
    </p:spTree>
    <p:extLst>
      <p:ext uri="{BB962C8B-B14F-4D97-AF65-F5344CB8AC3E}">
        <p14:creationId xmlns:p14="http://schemas.microsoft.com/office/powerpoint/2010/main" val="27509986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Картина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68959"/>
            <a:ext cx="8833562" cy="5889041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  <p:sp>
        <p:nvSpPr>
          <p:cNvPr id="11" name="Текстово поле 10"/>
          <p:cNvSpPr txBox="1"/>
          <p:nvPr/>
        </p:nvSpPr>
        <p:spPr>
          <a:xfrm>
            <a:off x="9390247" y="268160"/>
            <a:ext cx="2425087" cy="58477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bg-BG" sz="3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Приложение</a:t>
            </a:r>
            <a:endParaRPr lang="bg-BG" sz="3200" dirty="0"/>
          </a:p>
        </p:txBody>
      </p:sp>
    </p:spTree>
    <p:extLst>
      <p:ext uri="{BB962C8B-B14F-4D97-AF65-F5344CB8AC3E}">
        <p14:creationId xmlns:p14="http://schemas.microsoft.com/office/powerpoint/2010/main" val="32010609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Контейнер за съдържание 3">
            <a:extLst>
              <a:ext uri="{FF2B5EF4-FFF2-40B4-BE49-F238E27FC236}">
                <a16:creationId xmlns="" xmlns:a16="http://schemas.microsoft.com/office/drawing/2014/main" id="{7771AC5D-9769-EC7F-2D16-45B4932F89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" y="-1"/>
            <a:ext cx="12192000" cy="6992471"/>
          </a:xfrm>
          <a:prstGeom prst="rect">
            <a:avLst/>
          </a:prstGeom>
        </p:spPr>
      </p:pic>
      <p:sp>
        <p:nvSpPr>
          <p:cNvPr id="5" name="Текстово поле 4"/>
          <p:cNvSpPr txBox="1"/>
          <p:nvPr/>
        </p:nvSpPr>
        <p:spPr>
          <a:xfrm>
            <a:off x="8852364" y="510207"/>
            <a:ext cx="2699778" cy="58477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bg-BG" sz="3200" dirty="0"/>
              <a:t>Заключение</a:t>
            </a:r>
          </a:p>
        </p:txBody>
      </p:sp>
    </p:spTree>
    <p:extLst>
      <p:ext uri="{BB962C8B-B14F-4D97-AF65-F5344CB8AC3E}">
        <p14:creationId xmlns:p14="http://schemas.microsoft.com/office/powerpoint/2010/main" val="17860502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Сегмент">
  <a:themeElements>
    <a:clrScheme name="Сегмент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Сегмент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Сегмент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тема">
  <a:themeElements>
    <a:clrScheme name="О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О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О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620</TotalTime>
  <Words>696</Words>
  <Application>Microsoft Office PowerPoint</Application>
  <PresentationFormat>Широк екран</PresentationFormat>
  <Paragraphs>41</Paragraphs>
  <Slides>10</Slides>
  <Notes>10</Notes>
  <HiddenSlides>0</HiddenSlides>
  <MMClips>0</MMClips>
  <ScaleCrop>false</ScaleCrop>
  <HeadingPairs>
    <vt:vector size="6" baseType="variant">
      <vt:variant>
        <vt:lpstr>Използвани шрифтове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10</vt:i4>
      </vt:variant>
    </vt:vector>
  </HeadingPairs>
  <TitlesOfParts>
    <vt:vector size="16" baseType="lpstr">
      <vt:lpstr>Arial</vt:lpstr>
      <vt:lpstr>Calibri</vt:lpstr>
      <vt:lpstr>Century Gothic</vt:lpstr>
      <vt:lpstr>Times New Roman</vt:lpstr>
      <vt:lpstr>Wingdings 3</vt:lpstr>
      <vt:lpstr>Сегмент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на PowerPoint</dc:title>
  <dc:creator>Акаунт в Microsoft</dc:creator>
  <cp:lastModifiedBy>Акаунт в Microsoft</cp:lastModifiedBy>
  <cp:revision>19</cp:revision>
  <dcterms:created xsi:type="dcterms:W3CDTF">2023-05-13T16:14:48Z</dcterms:created>
  <dcterms:modified xsi:type="dcterms:W3CDTF">2023-05-18T21:54:12Z</dcterms:modified>
</cp:coreProperties>
</file>

<file path=docProps/thumbnail.jpeg>
</file>